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Google Sans Medium"/>
      <p:regular r:id="rId36"/>
      <p:bold r:id="rId37"/>
      <p:italic r:id="rId38"/>
      <p:boldItalic r:id="rId39"/>
    </p:embeddedFont>
    <p:embeddedFont>
      <p:font typeface="Open Sans SemiBold"/>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SemiBold-regular.fntdata"/><Relationship Id="rId20" Type="http://schemas.openxmlformats.org/officeDocument/2006/relationships/slide" Target="slides/slide14.xml"/><Relationship Id="rId42" Type="http://schemas.openxmlformats.org/officeDocument/2006/relationships/font" Target="fonts/OpenSansSemiBold-italic.fntdata"/><Relationship Id="rId41" Type="http://schemas.openxmlformats.org/officeDocument/2006/relationships/font" Target="fonts/OpenSansSemiBold-bold.fntdata"/><Relationship Id="rId22" Type="http://schemas.openxmlformats.org/officeDocument/2006/relationships/slide" Target="slides/slide16.xml"/><Relationship Id="rId44" Type="http://schemas.openxmlformats.org/officeDocument/2006/relationships/font" Target="fonts/OpenSans-regular.fntdata"/><Relationship Id="rId21" Type="http://schemas.openxmlformats.org/officeDocument/2006/relationships/slide" Target="slides/slide15.xml"/><Relationship Id="rId43" Type="http://schemas.openxmlformats.org/officeDocument/2006/relationships/font" Target="fonts/OpenSansSemiBold-boldItalic.fntdata"/><Relationship Id="rId24" Type="http://schemas.openxmlformats.org/officeDocument/2006/relationships/slide" Target="slides/slide18.xml"/><Relationship Id="rId46" Type="http://schemas.openxmlformats.org/officeDocument/2006/relationships/font" Target="fonts/OpenSans-italic.fntdata"/><Relationship Id="rId23" Type="http://schemas.openxmlformats.org/officeDocument/2006/relationships/slide" Target="slides/slide17.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pen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GoogleSansMedium-bold.fntdata"/><Relationship Id="rId14" Type="http://schemas.openxmlformats.org/officeDocument/2006/relationships/slide" Target="slides/slide8.xml"/><Relationship Id="rId36" Type="http://schemas.openxmlformats.org/officeDocument/2006/relationships/font" Target="fonts/GoogleSansMedium-regular.fntdata"/><Relationship Id="rId17" Type="http://schemas.openxmlformats.org/officeDocument/2006/relationships/slide" Target="slides/slide11.xml"/><Relationship Id="rId39" Type="http://schemas.openxmlformats.org/officeDocument/2006/relationships/font" Target="fonts/GoogleSansMedium-boldItalic.fntdata"/><Relationship Id="rId16" Type="http://schemas.openxmlformats.org/officeDocument/2006/relationships/slide" Target="slides/slide10.xml"/><Relationship Id="rId38" Type="http://schemas.openxmlformats.org/officeDocument/2006/relationships/font" Target="fonts/GoogleSansMedium-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ed80eb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ed80eb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5e74d65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5e74d65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d03e5b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d03e5b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ed80ebc1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ed80ebc1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d03e5b7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d03e5b7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ed80ebc1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ed80ebc1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ed80ebc1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ed80ebc1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800de29c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800de29c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d03e5b75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d03e5b75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800de29c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800de29c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800de29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800de29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800de29c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800de29cc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12f718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12f718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5e74d65e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5e74d65e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5e74d65e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5e74d65e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d03e5b75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d03e5b75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d03e5b75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d03e5b75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d03e5b7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d03e5b7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d03e5b75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d03e5b75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d03e5b75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d03e5b75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ed80ebc1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ed80ebc1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ed80ebc1c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ed80ebc1c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ed80ebc1c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ed80ebc1c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d03e5b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d03e5b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d03e5b7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d03e5b7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d03e5b75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d03e5b75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ed80ebc1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ed80ebc1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5e74d65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5e74d65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61" name="Shape 61"/>
        <p:cNvGrpSpPr/>
        <p:nvPr/>
      </p:nvGrpSpPr>
      <p:grpSpPr>
        <a:xfrm>
          <a:off x="0" y="0"/>
          <a:ext cx="0" cy="0"/>
          <a:chOff x="0" y="0"/>
          <a:chExt cx="0" cy="0"/>
        </a:xfrm>
      </p:grpSpPr>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9" name="Shape 69"/>
        <p:cNvGrpSpPr/>
        <p:nvPr/>
      </p:nvGrpSpPr>
      <p:grpSpPr>
        <a:xfrm>
          <a:off x="0" y="0"/>
          <a:ext cx="0" cy="0"/>
          <a:chOff x="0" y="0"/>
          <a:chExt cx="0" cy="0"/>
        </a:xfrm>
      </p:grpSpPr>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73" name="Shape 73"/>
        <p:cNvGrpSpPr/>
        <p:nvPr/>
      </p:nvGrpSpPr>
      <p:grpSpPr>
        <a:xfrm>
          <a:off x="0" y="0"/>
          <a:ext cx="0" cy="0"/>
          <a:chOff x="0" y="0"/>
          <a:chExt cx="0" cy="0"/>
        </a:xfrm>
      </p:grpSpPr>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77" name="Shape 77"/>
        <p:cNvGrpSpPr/>
        <p:nvPr/>
      </p:nvGrpSpPr>
      <p:grpSpPr>
        <a:xfrm>
          <a:off x="0" y="0"/>
          <a:ext cx="0" cy="0"/>
          <a:chOff x="0" y="0"/>
          <a:chExt cx="0" cy="0"/>
        </a:xfrm>
      </p:grpSpPr>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 name="Google Shape;98;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Google Shape;114;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8" name="Google Shape;11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2" name="Google Shape;1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23"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26"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9"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32"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5"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38"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4"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7"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21" Type="http://schemas.openxmlformats.org/officeDocument/2006/relationships/theme" Target="../theme/theme3.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image" Target="../media/image2.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pic>
        <p:nvPicPr>
          <p:cNvPr id="84" name="Google Shape;84;p20"/>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26.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9.png"/><Relationship Id="rId8"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32.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ury1.com/LowFidelityPrototype"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s://ury1.com/HighFidelity"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hyperlink" Target="mailto:n.komal@iitg.ac.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52" name="Shape 152"/>
        <p:cNvGrpSpPr/>
        <p:nvPr/>
      </p:nvGrpSpPr>
      <p:grpSpPr>
        <a:xfrm>
          <a:off x="0" y="0"/>
          <a:ext cx="0" cy="0"/>
          <a:chOff x="0" y="0"/>
          <a:chExt cx="0" cy="0"/>
        </a:xfrm>
      </p:grpSpPr>
      <p:sp>
        <p:nvSpPr>
          <p:cNvPr id="153" name="Google Shape;153;p40"/>
          <p:cNvSpPr txBox="1"/>
          <p:nvPr/>
        </p:nvSpPr>
        <p:spPr>
          <a:xfrm>
            <a:off x="517675" y="1819750"/>
            <a:ext cx="5514000" cy="738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HealthyEats App Design</a:t>
            </a:r>
            <a:endParaRPr sz="360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Komal Nirania</a:t>
            </a:r>
            <a:endParaRPr sz="240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cap="flat" cmpd="sng" w="19050">
            <a:solidFill>
              <a:srgbClr val="FFFFFF"/>
            </a:solidFill>
            <a:prstDash val="solid"/>
            <a:round/>
            <a:headEnd len="med" w="med" type="none"/>
            <a:tailEnd len="med" w="med" type="none"/>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9"/>
          <p:cNvSpPr/>
          <p:nvPr/>
        </p:nvSpPr>
        <p:spPr>
          <a:xfrm>
            <a:off x="4211875" y="524350"/>
            <a:ext cx="4682700" cy="42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9"/>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47" name="Google Shape;247;p49"/>
          <p:cNvSpPr txBox="1"/>
          <p:nvPr/>
        </p:nvSpPr>
        <p:spPr>
          <a:xfrm>
            <a:off x="6011725" y="2294700"/>
            <a:ext cx="1332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48" name="Google Shape;248;p49"/>
          <p:cNvSpPr txBox="1"/>
          <p:nvPr/>
        </p:nvSpPr>
        <p:spPr>
          <a:xfrm>
            <a:off x="517675" y="1522550"/>
            <a:ext cx="24213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Rory’s user journey revealed how helpful it would be for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users to have access to a dedicated HealthyEats.</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pic>
        <p:nvPicPr>
          <p:cNvPr id="249" name="Google Shape;249;p49"/>
          <p:cNvPicPr preferRelativeResize="0"/>
          <p:nvPr/>
        </p:nvPicPr>
        <p:blipFill>
          <a:blip r:embed="rId3">
            <a:alphaModFix/>
          </a:blip>
          <a:stretch>
            <a:fillRect/>
          </a:stretch>
        </p:blipFill>
        <p:spPr>
          <a:xfrm>
            <a:off x="4211875" y="223975"/>
            <a:ext cx="4682700" cy="451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0"/>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Competitive Audit</a:t>
            </a:r>
            <a:endParaRPr sz="2400">
              <a:solidFill>
                <a:srgbClr val="5F6368"/>
              </a:solidFill>
              <a:latin typeface="Open Sans"/>
              <a:ea typeface="Open Sans"/>
              <a:cs typeface="Open Sans"/>
              <a:sym typeface="Open Sans"/>
            </a:endParaRPr>
          </a:p>
        </p:txBody>
      </p:sp>
      <p:sp>
        <p:nvSpPr>
          <p:cNvPr id="255" name="Google Shape;255;p50"/>
          <p:cNvSpPr txBox="1"/>
          <p:nvPr/>
        </p:nvSpPr>
        <p:spPr>
          <a:xfrm>
            <a:off x="517675" y="1522550"/>
            <a:ext cx="24213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pic>
        <p:nvPicPr>
          <p:cNvPr id="256" name="Google Shape;256;p50"/>
          <p:cNvPicPr preferRelativeResize="0"/>
          <p:nvPr/>
        </p:nvPicPr>
        <p:blipFill rotWithShape="1">
          <a:blip r:embed="rId3">
            <a:alphaModFix/>
          </a:blip>
          <a:srcRect b="-2890" l="-5666" r="-8124" t="-10901"/>
          <a:stretch/>
        </p:blipFill>
        <p:spPr>
          <a:xfrm>
            <a:off x="2620700" y="1627462"/>
            <a:ext cx="3488052" cy="1888575"/>
          </a:xfrm>
          <a:prstGeom prst="rect">
            <a:avLst/>
          </a:prstGeom>
          <a:noFill/>
          <a:ln>
            <a:noFill/>
          </a:ln>
        </p:spPr>
      </p:pic>
      <p:pic>
        <p:nvPicPr>
          <p:cNvPr id="257" name="Google Shape;257;p50"/>
          <p:cNvPicPr preferRelativeResize="0"/>
          <p:nvPr/>
        </p:nvPicPr>
        <p:blipFill>
          <a:blip r:embed="rId4">
            <a:alphaModFix/>
          </a:blip>
          <a:stretch>
            <a:fillRect/>
          </a:stretch>
        </p:blipFill>
        <p:spPr>
          <a:xfrm>
            <a:off x="0" y="1691325"/>
            <a:ext cx="2801750" cy="1771849"/>
          </a:xfrm>
          <a:prstGeom prst="rect">
            <a:avLst/>
          </a:prstGeom>
          <a:noFill/>
          <a:ln>
            <a:noFill/>
          </a:ln>
        </p:spPr>
      </p:pic>
      <p:pic>
        <p:nvPicPr>
          <p:cNvPr id="258" name="Google Shape;258;p50"/>
          <p:cNvPicPr preferRelativeResize="0"/>
          <p:nvPr/>
        </p:nvPicPr>
        <p:blipFill>
          <a:blip r:embed="rId5">
            <a:alphaModFix/>
          </a:blip>
          <a:stretch>
            <a:fillRect/>
          </a:stretch>
        </p:blipFill>
        <p:spPr>
          <a:xfrm>
            <a:off x="5853250" y="1934025"/>
            <a:ext cx="2635725" cy="1467375"/>
          </a:xfrm>
          <a:prstGeom prst="rect">
            <a:avLst/>
          </a:prstGeom>
          <a:noFill/>
          <a:ln>
            <a:noFill/>
          </a:ln>
        </p:spPr>
      </p:pic>
      <p:pic>
        <p:nvPicPr>
          <p:cNvPr id="259" name="Google Shape;259;p50"/>
          <p:cNvPicPr preferRelativeResize="0"/>
          <p:nvPr/>
        </p:nvPicPr>
        <p:blipFill>
          <a:blip r:embed="rId6">
            <a:alphaModFix/>
          </a:blip>
          <a:stretch>
            <a:fillRect/>
          </a:stretch>
        </p:blipFill>
        <p:spPr>
          <a:xfrm>
            <a:off x="0" y="3552850"/>
            <a:ext cx="2548591" cy="1467375"/>
          </a:xfrm>
          <a:prstGeom prst="rect">
            <a:avLst/>
          </a:prstGeom>
          <a:noFill/>
          <a:ln>
            <a:noFill/>
          </a:ln>
        </p:spPr>
      </p:pic>
      <p:pic>
        <p:nvPicPr>
          <p:cNvPr id="260" name="Google Shape;260;p50"/>
          <p:cNvPicPr preferRelativeResize="0"/>
          <p:nvPr/>
        </p:nvPicPr>
        <p:blipFill>
          <a:blip r:embed="rId7">
            <a:alphaModFix/>
          </a:blip>
          <a:stretch>
            <a:fillRect/>
          </a:stretch>
        </p:blipFill>
        <p:spPr>
          <a:xfrm>
            <a:off x="2548600" y="3463175"/>
            <a:ext cx="2494275" cy="1515090"/>
          </a:xfrm>
          <a:prstGeom prst="rect">
            <a:avLst/>
          </a:prstGeom>
          <a:noFill/>
          <a:ln>
            <a:noFill/>
          </a:ln>
        </p:spPr>
      </p:pic>
      <p:pic>
        <p:nvPicPr>
          <p:cNvPr id="261" name="Google Shape;261;p50"/>
          <p:cNvPicPr preferRelativeResize="0"/>
          <p:nvPr/>
        </p:nvPicPr>
        <p:blipFill>
          <a:blip r:embed="rId8">
            <a:alphaModFix/>
          </a:blip>
          <a:stretch>
            <a:fillRect/>
          </a:stretch>
        </p:blipFill>
        <p:spPr>
          <a:xfrm>
            <a:off x="5042875" y="3506412"/>
            <a:ext cx="2863525" cy="1560275"/>
          </a:xfrm>
          <a:prstGeom prst="rect">
            <a:avLst/>
          </a:prstGeom>
          <a:noFill/>
          <a:ln>
            <a:noFill/>
          </a:ln>
        </p:spPr>
      </p:pic>
      <p:pic>
        <p:nvPicPr>
          <p:cNvPr id="262" name="Google Shape;262;p50"/>
          <p:cNvPicPr preferRelativeResize="0"/>
          <p:nvPr/>
        </p:nvPicPr>
        <p:blipFill>
          <a:blip r:embed="rId9">
            <a:alphaModFix/>
          </a:blip>
          <a:stretch>
            <a:fillRect/>
          </a:stretch>
        </p:blipFill>
        <p:spPr>
          <a:xfrm>
            <a:off x="7906400" y="3528987"/>
            <a:ext cx="1270825" cy="1515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66" name="Shape 266"/>
        <p:cNvGrpSpPr/>
        <p:nvPr/>
      </p:nvGrpSpPr>
      <p:grpSpPr>
        <a:xfrm>
          <a:off x="0" y="0"/>
          <a:ext cx="0" cy="0"/>
          <a:chOff x="0" y="0"/>
          <a:chExt cx="0" cy="0"/>
        </a:xfrm>
      </p:grpSpPr>
      <p:sp>
        <p:nvSpPr>
          <p:cNvPr id="267" name="Google Shape;267;p51"/>
          <p:cNvSpPr txBox="1"/>
          <p:nvPr/>
        </p:nvSpPr>
        <p:spPr>
          <a:xfrm>
            <a:off x="3721275" y="1886850"/>
            <a:ext cx="6302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68" name="Google Shape;268;p51"/>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69" name="Google Shape;269;p51"/>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2"/>
          <p:cNvSpPr/>
          <p:nvPr/>
        </p:nvSpPr>
        <p:spPr>
          <a:xfrm>
            <a:off x="4211875" y="524350"/>
            <a:ext cx="4682700" cy="42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a:t>
            </a:r>
            <a:r>
              <a:rPr lang="en" sz="2400">
                <a:solidFill>
                  <a:srgbClr val="5F6368"/>
                </a:solidFill>
                <a:latin typeface="Open Sans"/>
                <a:ea typeface="Open Sans"/>
                <a:cs typeface="Open Sans"/>
                <a:sym typeface="Open Sans"/>
              </a:rPr>
              <a:t>wireframes </a:t>
            </a:r>
            <a:endParaRPr sz="2400">
              <a:solidFill>
                <a:srgbClr val="5F6368"/>
              </a:solidFill>
              <a:latin typeface="Open Sans"/>
              <a:ea typeface="Open Sans"/>
              <a:cs typeface="Open Sans"/>
              <a:sym typeface="Open Sans"/>
            </a:endParaRPr>
          </a:p>
        </p:txBody>
      </p:sp>
      <p:sp>
        <p:nvSpPr>
          <p:cNvPr id="276" name="Google Shape;276;p52"/>
          <p:cNvSpPr txBox="1"/>
          <p:nvPr/>
        </p:nvSpPr>
        <p:spPr>
          <a:xfrm>
            <a:off x="517675" y="1221350"/>
            <a:ext cx="32358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Taking the time to draft iterations of each screen of the app on paper ensured that the elements that made it to digital wireframes would be well-suited to address user pain points. For the home screen, I prioritized a </a:t>
            </a:r>
            <a:r>
              <a:rPr b="1" lang="en">
                <a:solidFill>
                  <a:srgbClr val="5F6368"/>
                </a:solidFill>
                <a:latin typeface="Open Sans"/>
                <a:ea typeface="Open Sans"/>
                <a:cs typeface="Open Sans"/>
                <a:sym typeface="Open Sans"/>
              </a:rPr>
              <a:t>quick and easy ordering process</a:t>
            </a:r>
            <a:r>
              <a:rPr lang="en">
                <a:solidFill>
                  <a:srgbClr val="5F6368"/>
                </a:solidFill>
                <a:latin typeface="Open Sans"/>
                <a:ea typeface="Open Sans"/>
                <a:cs typeface="Open Sans"/>
                <a:sym typeface="Open Sans"/>
              </a:rPr>
              <a:t> to help users save time. </a:t>
            </a:r>
            <a:endParaRPr/>
          </a:p>
        </p:txBody>
      </p:sp>
      <p:sp>
        <p:nvSpPr>
          <p:cNvPr id="277" name="Google Shape;277;p52"/>
          <p:cNvSpPr txBox="1"/>
          <p:nvPr/>
        </p:nvSpPr>
        <p:spPr>
          <a:xfrm>
            <a:off x="5830075" y="1833000"/>
            <a:ext cx="16956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paper wireframes including five different versions of the same screen and one image of the new, refined version</a:t>
            </a:r>
            <a:endParaRPr sz="1200">
              <a:solidFill>
                <a:srgbClr val="5F6368"/>
              </a:solidFill>
              <a:latin typeface="Open Sans"/>
              <a:ea typeface="Open Sans"/>
              <a:cs typeface="Open Sans"/>
              <a:sym typeface="Open Sans"/>
            </a:endParaRPr>
          </a:p>
        </p:txBody>
      </p:sp>
      <p:pic>
        <p:nvPicPr>
          <p:cNvPr id="278" name="Google Shape;278;p52"/>
          <p:cNvPicPr preferRelativeResize="0"/>
          <p:nvPr/>
        </p:nvPicPr>
        <p:blipFill>
          <a:blip r:embed="rId3">
            <a:alphaModFix/>
          </a:blip>
          <a:stretch>
            <a:fillRect/>
          </a:stretch>
        </p:blipFill>
        <p:spPr>
          <a:xfrm>
            <a:off x="4257775" y="576700"/>
            <a:ext cx="2243650" cy="4162650"/>
          </a:xfrm>
          <a:prstGeom prst="rect">
            <a:avLst/>
          </a:prstGeom>
          <a:noFill/>
          <a:ln>
            <a:noFill/>
          </a:ln>
        </p:spPr>
      </p:pic>
      <p:pic>
        <p:nvPicPr>
          <p:cNvPr id="279" name="Google Shape;279;p52"/>
          <p:cNvPicPr preferRelativeResize="0"/>
          <p:nvPr/>
        </p:nvPicPr>
        <p:blipFill>
          <a:blip r:embed="rId4">
            <a:alphaModFix/>
          </a:blip>
          <a:stretch>
            <a:fillRect/>
          </a:stretch>
        </p:blipFill>
        <p:spPr>
          <a:xfrm>
            <a:off x="6501425" y="576700"/>
            <a:ext cx="2393149" cy="4162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85" name="Google Shape;285;p53"/>
          <p:cNvSpPr txBox="1"/>
          <p:nvPr/>
        </p:nvSpPr>
        <p:spPr>
          <a:xfrm>
            <a:off x="517675" y="1522550"/>
            <a:ext cx="24213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As the initial design phase continued, I made sure to base screen designs on feedback and findings from  the user research.</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cxnSp>
        <p:nvCxnSpPr>
          <p:cNvPr id="286" name="Google Shape;286;p53"/>
          <p:cNvCxnSpPr/>
          <p:nvPr/>
        </p:nvCxnSpPr>
        <p:spPr>
          <a:xfrm>
            <a:off x="3794925" y="1601200"/>
            <a:ext cx="918900" cy="0"/>
          </a:xfrm>
          <a:prstGeom prst="straightConnector1">
            <a:avLst/>
          </a:prstGeom>
          <a:noFill/>
          <a:ln cap="flat" cmpd="sng" w="19050">
            <a:solidFill>
              <a:srgbClr val="FBBC04"/>
            </a:solidFill>
            <a:prstDash val="solid"/>
            <a:round/>
            <a:headEnd len="med" w="med" type="none"/>
            <a:tailEnd len="med" w="med" type="triangle"/>
          </a:ln>
        </p:spPr>
      </p:cxnSp>
      <p:sp>
        <p:nvSpPr>
          <p:cNvPr id="287" name="Google Shape;287;p53"/>
          <p:cNvSpPr txBox="1"/>
          <p:nvPr/>
        </p:nvSpPr>
        <p:spPr>
          <a:xfrm>
            <a:off x="3465700" y="1713338"/>
            <a:ext cx="1100400" cy="210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5F6368"/>
                </a:solidFill>
                <a:latin typeface="Open Sans"/>
                <a:ea typeface="Open Sans"/>
                <a:cs typeface="Open Sans"/>
                <a:sym typeface="Open Sans"/>
              </a:rPr>
              <a:t>These buttons at the top of the menu makes it fast and easy for users to order by filtering according to their preference.</a:t>
            </a:r>
            <a:endParaRPr sz="1000">
              <a:solidFill>
                <a:srgbClr val="5F6368"/>
              </a:solidFill>
              <a:latin typeface="Open Sans"/>
              <a:ea typeface="Open Sans"/>
              <a:cs typeface="Open Sans"/>
              <a:sym typeface="Open Sans"/>
            </a:endParaRPr>
          </a:p>
          <a:p>
            <a:pPr indent="0" lvl="0" marL="0" rtl="0" algn="l">
              <a:spcBef>
                <a:spcPts val="0"/>
              </a:spcBef>
              <a:spcAft>
                <a:spcPts val="0"/>
              </a:spcAft>
              <a:buNone/>
            </a:pPr>
            <a:r>
              <a:t/>
            </a:r>
            <a:endParaRPr sz="1000">
              <a:solidFill>
                <a:srgbClr val="5F6368"/>
              </a:solidFill>
              <a:latin typeface="Open Sans"/>
              <a:ea typeface="Open Sans"/>
              <a:cs typeface="Open Sans"/>
              <a:sym typeface="Open Sans"/>
            </a:endParaRPr>
          </a:p>
        </p:txBody>
      </p:sp>
      <p:cxnSp>
        <p:nvCxnSpPr>
          <p:cNvPr id="288" name="Google Shape;288;p53"/>
          <p:cNvCxnSpPr/>
          <p:nvPr/>
        </p:nvCxnSpPr>
        <p:spPr>
          <a:xfrm rot="10800000">
            <a:off x="7551675" y="2848000"/>
            <a:ext cx="918000" cy="0"/>
          </a:xfrm>
          <a:prstGeom prst="straightConnector1">
            <a:avLst/>
          </a:prstGeom>
          <a:noFill/>
          <a:ln cap="flat" cmpd="sng" w="19050">
            <a:solidFill>
              <a:srgbClr val="FBBC04"/>
            </a:solidFill>
            <a:prstDash val="solid"/>
            <a:round/>
            <a:headEnd len="med" w="med" type="none"/>
            <a:tailEnd len="med" w="med" type="triangle"/>
          </a:ln>
        </p:spPr>
      </p:cxnSp>
      <p:sp>
        <p:nvSpPr>
          <p:cNvPr id="289" name="Google Shape;289;p53"/>
          <p:cNvSpPr txBox="1"/>
          <p:nvPr/>
        </p:nvSpPr>
        <p:spPr>
          <a:xfrm>
            <a:off x="5363575" y="1833000"/>
            <a:ext cx="189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290" name="Google Shape;290;p53"/>
          <p:cNvSpPr txBox="1"/>
          <p:nvPr/>
        </p:nvSpPr>
        <p:spPr>
          <a:xfrm>
            <a:off x="7829575" y="2882975"/>
            <a:ext cx="11004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5F6368"/>
                </a:solidFill>
                <a:latin typeface="Open Sans"/>
                <a:ea typeface="Open Sans"/>
                <a:cs typeface="Open Sans"/>
                <a:sym typeface="Open Sans"/>
              </a:rPr>
              <a:t>This button makes it fast and easy for users to add the item to cart.</a:t>
            </a:r>
            <a:endParaRPr sz="1000">
              <a:solidFill>
                <a:srgbClr val="5F6368"/>
              </a:solidFill>
              <a:latin typeface="Open Sans"/>
              <a:ea typeface="Open Sans"/>
              <a:cs typeface="Open Sans"/>
              <a:sym typeface="Open Sans"/>
            </a:endParaRPr>
          </a:p>
        </p:txBody>
      </p:sp>
      <p:pic>
        <p:nvPicPr>
          <p:cNvPr id="291" name="Google Shape;291;p53"/>
          <p:cNvPicPr preferRelativeResize="0"/>
          <p:nvPr/>
        </p:nvPicPr>
        <p:blipFill>
          <a:blip r:embed="rId3">
            <a:alphaModFix/>
          </a:blip>
          <a:stretch>
            <a:fillRect/>
          </a:stretch>
        </p:blipFill>
        <p:spPr>
          <a:xfrm>
            <a:off x="4756550" y="455650"/>
            <a:ext cx="2757576" cy="44638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97" name="Google Shape;297;p54"/>
          <p:cNvSpPr txBox="1"/>
          <p:nvPr/>
        </p:nvSpPr>
        <p:spPr>
          <a:xfrm>
            <a:off x="517675" y="1522550"/>
            <a:ext cx="2421300" cy="201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Easy navigation was a key user need to address in the designs in addition to equipping the app to work with assistive technologies.</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p:txBody>
      </p:sp>
      <p:sp>
        <p:nvSpPr>
          <p:cNvPr id="298" name="Google Shape;298;p54"/>
          <p:cNvSpPr txBox="1"/>
          <p:nvPr/>
        </p:nvSpPr>
        <p:spPr>
          <a:xfrm>
            <a:off x="3465700" y="1608925"/>
            <a:ext cx="110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5F6368"/>
              </a:solidFill>
              <a:latin typeface="Open Sans"/>
              <a:ea typeface="Open Sans"/>
              <a:cs typeface="Open Sans"/>
              <a:sym typeface="Open Sans"/>
            </a:endParaRPr>
          </a:p>
        </p:txBody>
      </p:sp>
      <p:cxnSp>
        <p:nvCxnSpPr>
          <p:cNvPr id="299" name="Google Shape;299;p54"/>
          <p:cNvCxnSpPr/>
          <p:nvPr/>
        </p:nvCxnSpPr>
        <p:spPr>
          <a:xfrm rot="10800000">
            <a:off x="7518475" y="641900"/>
            <a:ext cx="918000" cy="0"/>
          </a:xfrm>
          <a:prstGeom prst="straightConnector1">
            <a:avLst/>
          </a:prstGeom>
          <a:noFill/>
          <a:ln cap="flat" cmpd="sng" w="19050">
            <a:solidFill>
              <a:srgbClr val="FBBC04"/>
            </a:solidFill>
            <a:prstDash val="solid"/>
            <a:round/>
            <a:headEnd len="med" w="med" type="none"/>
            <a:tailEnd len="med" w="med" type="triangle"/>
          </a:ln>
        </p:spPr>
      </p:cxnSp>
      <p:sp>
        <p:nvSpPr>
          <p:cNvPr id="300" name="Google Shape;300;p54"/>
          <p:cNvSpPr txBox="1"/>
          <p:nvPr/>
        </p:nvSpPr>
        <p:spPr>
          <a:xfrm>
            <a:off x="5363575" y="1833000"/>
            <a:ext cx="1892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Insert second </a:t>
            </a:r>
            <a:r>
              <a:rPr lang="en" sz="1200">
                <a:solidFill>
                  <a:srgbClr val="5F6368"/>
                </a:solidFill>
                <a:latin typeface="Open Sans"/>
                <a:ea typeface="Open Sans"/>
                <a:cs typeface="Open Sans"/>
                <a:sym typeface="Open Sans"/>
              </a:rPr>
              <a:t>wireframe example </a:t>
            </a:r>
            <a:r>
              <a:rPr lang="en" sz="1200">
                <a:solidFill>
                  <a:srgbClr val="5F6368"/>
                </a:solidFill>
                <a:latin typeface="Open Sans"/>
                <a:ea typeface="Open Sans"/>
                <a:cs typeface="Open Sans"/>
                <a:sym typeface="Open Sans"/>
              </a:rPr>
              <a:t>that demonstrates design thinking aligned with user research </a:t>
            </a:r>
            <a:endParaRPr sz="1200">
              <a:solidFill>
                <a:srgbClr val="5F6368"/>
              </a:solidFill>
              <a:latin typeface="Open Sans"/>
              <a:ea typeface="Open Sans"/>
              <a:cs typeface="Open Sans"/>
              <a:sym typeface="Open Sans"/>
            </a:endParaRPr>
          </a:p>
        </p:txBody>
      </p:sp>
      <p:sp>
        <p:nvSpPr>
          <p:cNvPr id="301" name="Google Shape;301;p54"/>
          <p:cNvSpPr txBox="1"/>
          <p:nvPr/>
        </p:nvSpPr>
        <p:spPr>
          <a:xfrm>
            <a:off x="7999700" y="697375"/>
            <a:ext cx="1100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People with dyslexia can search easily using voice search.</a:t>
            </a:r>
            <a:endParaRPr sz="1000">
              <a:solidFill>
                <a:srgbClr val="5F6368"/>
              </a:solidFill>
              <a:latin typeface="Open Sans"/>
              <a:ea typeface="Open Sans"/>
              <a:cs typeface="Open Sans"/>
              <a:sym typeface="Open Sans"/>
            </a:endParaRPr>
          </a:p>
        </p:txBody>
      </p:sp>
      <p:pic>
        <p:nvPicPr>
          <p:cNvPr id="302" name="Google Shape;302;p54"/>
          <p:cNvPicPr preferRelativeResize="0"/>
          <p:nvPr/>
        </p:nvPicPr>
        <p:blipFill>
          <a:blip r:embed="rId3">
            <a:alphaModFix/>
          </a:blip>
          <a:stretch>
            <a:fillRect/>
          </a:stretch>
        </p:blipFill>
        <p:spPr>
          <a:xfrm>
            <a:off x="4914100" y="478825"/>
            <a:ext cx="2554026" cy="4178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5"/>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a:t>
            </a:r>
            <a:r>
              <a:rPr lang="en" sz="2400">
                <a:solidFill>
                  <a:srgbClr val="5F6368"/>
                </a:solidFill>
                <a:latin typeface="Open Sans"/>
                <a:ea typeface="Open Sans"/>
                <a:cs typeface="Open Sans"/>
                <a:sym typeface="Open Sans"/>
              </a:rPr>
              <a:t>-fidelity prototype</a:t>
            </a:r>
            <a:endParaRPr sz="2400">
              <a:solidFill>
                <a:srgbClr val="5F6368"/>
              </a:solidFill>
              <a:latin typeface="Open Sans"/>
              <a:ea typeface="Open Sans"/>
              <a:cs typeface="Open Sans"/>
              <a:sym typeface="Open Sans"/>
            </a:endParaRPr>
          </a:p>
        </p:txBody>
      </p:sp>
      <p:sp>
        <p:nvSpPr>
          <p:cNvPr id="308" name="Google Shape;308;p55"/>
          <p:cNvSpPr txBox="1"/>
          <p:nvPr/>
        </p:nvSpPr>
        <p:spPr>
          <a:xfrm>
            <a:off x="6011725" y="2110050"/>
            <a:ext cx="1332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309" name="Google Shape;309;p55"/>
          <p:cNvSpPr txBox="1"/>
          <p:nvPr/>
        </p:nvSpPr>
        <p:spPr>
          <a:xfrm>
            <a:off x="100650" y="1127550"/>
            <a:ext cx="39693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Using the completed set of digital wireframes, I created a low-fidelity prototype. The primary user flow I connected was building and ordering a pizza, so the prototype could be used in a usability study.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View the HealthyEats </a:t>
            </a:r>
            <a:br>
              <a:rPr lang="en">
                <a:solidFill>
                  <a:srgbClr val="5F6368"/>
                </a:solidFill>
                <a:latin typeface="Open Sans"/>
                <a:ea typeface="Open Sans"/>
                <a:cs typeface="Open Sans"/>
                <a:sym typeface="Open Sans"/>
              </a:rPr>
            </a:br>
            <a:r>
              <a:rPr lang="en" u="sng">
                <a:solidFill>
                  <a:schemeClr val="hlink"/>
                </a:solidFill>
                <a:latin typeface="Open Sans"/>
                <a:ea typeface="Open Sans"/>
                <a:cs typeface="Open Sans"/>
                <a:sym typeface="Open Sans"/>
                <a:hlinkClick r:id="rId3"/>
              </a:rPr>
              <a:t>https://ury1.com/LowFidelityPrototype</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310" name="Google Shape;310;p55"/>
          <p:cNvPicPr preferRelativeResize="0"/>
          <p:nvPr/>
        </p:nvPicPr>
        <p:blipFill>
          <a:blip r:embed="rId4">
            <a:alphaModFix/>
          </a:blip>
          <a:stretch>
            <a:fillRect/>
          </a:stretch>
        </p:blipFill>
        <p:spPr>
          <a:xfrm>
            <a:off x="4162075" y="1262774"/>
            <a:ext cx="4475501" cy="208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16" name="Google Shape;316;p56"/>
          <p:cNvSpPr txBox="1"/>
          <p:nvPr/>
        </p:nvSpPr>
        <p:spPr>
          <a:xfrm>
            <a:off x="532875" y="1050575"/>
            <a:ext cx="7873500" cy="6480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Write a short introduction to the usability studies you conducted and your findings.</a:t>
            </a:r>
            <a:endParaRPr>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317" name="Google Shape;317;p56"/>
          <p:cNvSpPr txBox="1"/>
          <p:nvPr/>
        </p:nvSpPr>
        <p:spPr>
          <a:xfrm>
            <a:off x="456675"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1 findings</a:t>
            </a:r>
            <a:endParaRPr b="1">
              <a:solidFill>
                <a:srgbClr val="F29900"/>
              </a:solidFill>
            </a:endParaRPr>
          </a:p>
        </p:txBody>
      </p:sp>
      <p:sp>
        <p:nvSpPr>
          <p:cNvPr id="318" name="Google Shape;318;p56"/>
          <p:cNvSpPr/>
          <p:nvPr/>
        </p:nvSpPr>
        <p:spPr>
          <a:xfrm>
            <a:off x="4477900" y="2422775"/>
            <a:ext cx="46662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6"/>
          <p:cNvSpPr txBox="1"/>
          <p:nvPr/>
        </p:nvSpPr>
        <p:spPr>
          <a:xfrm>
            <a:off x="4984525" y="256850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Should have an egg filter too</a:t>
            </a:r>
            <a:endParaRPr/>
          </a:p>
        </p:txBody>
      </p:sp>
      <p:sp>
        <p:nvSpPr>
          <p:cNvPr id="320" name="Google Shape;320;p56"/>
          <p:cNvSpPr/>
          <p:nvPr/>
        </p:nvSpPr>
        <p:spPr>
          <a:xfrm>
            <a:off x="4671550"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21" name="Google Shape;321;p56"/>
          <p:cNvSpPr txBox="1"/>
          <p:nvPr/>
        </p:nvSpPr>
        <p:spPr>
          <a:xfrm>
            <a:off x="4984525" y="3198325"/>
            <a:ext cx="4159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Sign up/ Login </a:t>
            </a:r>
            <a:r>
              <a:rPr lang="en">
                <a:solidFill>
                  <a:srgbClr val="5F6368"/>
                </a:solidFill>
                <a:latin typeface="Open Sans"/>
                <a:ea typeface="Open Sans"/>
                <a:cs typeface="Open Sans"/>
                <a:sym typeface="Open Sans"/>
              </a:rPr>
              <a:t>process</a:t>
            </a:r>
            <a:r>
              <a:rPr lang="en">
                <a:solidFill>
                  <a:srgbClr val="5F6368"/>
                </a:solidFill>
                <a:latin typeface="Open Sans"/>
                <a:ea typeface="Open Sans"/>
                <a:cs typeface="Open Sans"/>
                <a:sym typeface="Open Sans"/>
              </a:rPr>
              <a:t> needs some work</a:t>
            </a:r>
            <a:endParaRPr/>
          </a:p>
        </p:txBody>
      </p:sp>
      <p:sp>
        <p:nvSpPr>
          <p:cNvPr id="322" name="Google Shape;322;p56"/>
          <p:cNvSpPr/>
          <p:nvPr/>
        </p:nvSpPr>
        <p:spPr>
          <a:xfrm>
            <a:off x="4671550" y="32610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23" name="Google Shape;323;p56"/>
          <p:cNvSpPr txBox="1"/>
          <p:nvPr/>
        </p:nvSpPr>
        <p:spPr>
          <a:xfrm>
            <a:off x="4416900"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2 findings</a:t>
            </a:r>
            <a:endParaRPr b="1">
              <a:solidFill>
                <a:srgbClr val="F29900"/>
              </a:solidFill>
            </a:endParaRPr>
          </a:p>
        </p:txBody>
      </p:sp>
      <p:sp>
        <p:nvSpPr>
          <p:cNvPr id="324" name="Google Shape;324;p56"/>
          <p:cNvSpPr/>
          <p:nvPr/>
        </p:nvSpPr>
        <p:spPr>
          <a:xfrm>
            <a:off x="0" y="2422775"/>
            <a:ext cx="4477800" cy="206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6"/>
          <p:cNvSpPr txBox="1"/>
          <p:nvPr/>
        </p:nvSpPr>
        <p:spPr>
          <a:xfrm>
            <a:off x="963300" y="2568500"/>
            <a:ext cx="3775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Users want to order healthy meal quickly</a:t>
            </a:r>
            <a:endParaRPr/>
          </a:p>
        </p:txBody>
      </p:sp>
      <p:sp>
        <p:nvSpPr>
          <p:cNvPr id="326" name="Google Shape;326;p56"/>
          <p:cNvSpPr/>
          <p:nvPr/>
        </p:nvSpPr>
        <p:spPr>
          <a:xfrm>
            <a:off x="650325"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27" name="Google Shape;327;p56"/>
          <p:cNvSpPr txBox="1"/>
          <p:nvPr/>
        </p:nvSpPr>
        <p:spPr>
          <a:xfrm>
            <a:off x="963300" y="319832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Users want a delivery option</a:t>
            </a:r>
            <a:endParaRPr/>
          </a:p>
        </p:txBody>
      </p:sp>
      <p:sp>
        <p:nvSpPr>
          <p:cNvPr id="328" name="Google Shape;328;p56"/>
          <p:cNvSpPr/>
          <p:nvPr/>
        </p:nvSpPr>
        <p:spPr>
          <a:xfrm>
            <a:off x="650325" y="32610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29" name="Google Shape;329;p56"/>
          <p:cNvSpPr txBox="1"/>
          <p:nvPr/>
        </p:nvSpPr>
        <p:spPr>
          <a:xfrm>
            <a:off x="916138" y="382815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Users want budget friendly options</a:t>
            </a:r>
            <a:endParaRPr/>
          </a:p>
        </p:txBody>
      </p:sp>
      <p:sp>
        <p:nvSpPr>
          <p:cNvPr id="330" name="Google Shape;330;p56"/>
          <p:cNvSpPr/>
          <p:nvPr/>
        </p:nvSpPr>
        <p:spPr>
          <a:xfrm>
            <a:off x="650313" y="38908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334" name="Shape 334"/>
        <p:cNvGrpSpPr/>
        <p:nvPr/>
      </p:nvGrpSpPr>
      <p:grpSpPr>
        <a:xfrm>
          <a:off x="0" y="0"/>
          <a:ext cx="0" cy="0"/>
          <a:chOff x="0" y="0"/>
          <a:chExt cx="0" cy="0"/>
        </a:xfrm>
      </p:grpSpPr>
      <p:sp>
        <p:nvSpPr>
          <p:cNvPr id="335" name="Google Shape;335;p57"/>
          <p:cNvSpPr txBox="1"/>
          <p:nvPr/>
        </p:nvSpPr>
        <p:spPr>
          <a:xfrm>
            <a:off x="3721275" y="2048400"/>
            <a:ext cx="39900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chemeClr val="lt1"/>
                </a:solidFill>
                <a:latin typeface="Open Sans"/>
                <a:ea typeface="Open Sans"/>
                <a:cs typeface="Open Sans"/>
                <a:sym typeface="Open Sans"/>
              </a:rPr>
              <a:t>Testing and iterating designs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a:solidFill>
                <a:srgbClr val="FFFFFF"/>
              </a:solidFill>
              <a:latin typeface="Open Sans"/>
              <a:ea typeface="Open Sans"/>
              <a:cs typeface="Open Sans"/>
              <a:sym typeface="Open Sans"/>
            </a:endParaRPr>
          </a:p>
        </p:txBody>
      </p:sp>
      <p:sp>
        <p:nvSpPr>
          <p:cNvPr id="336" name="Google Shape;336;p57"/>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37" name="Google Shape;337;p57"/>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43" name="Google Shape;343;p58"/>
          <p:cNvSpPr txBox="1"/>
          <p:nvPr/>
        </p:nvSpPr>
        <p:spPr>
          <a:xfrm>
            <a:off x="293725" y="1175000"/>
            <a:ext cx="2988600" cy="3309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Early designs allowed for some customization,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but after the usability studies, I added additional option to filter food with only egg. I also</a:t>
            </a:r>
            <a:r>
              <a:rPr lang="en">
                <a:solidFill>
                  <a:srgbClr val="5F6368"/>
                </a:solidFill>
                <a:latin typeface="Open Sans"/>
                <a:ea typeface="Open Sans"/>
                <a:cs typeface="Open Sans"/>
                <a:sym typeface="Open Sans"/>
              </a:rPr>
              <a:t> revised the design by removing </a:t>
            </a:r>
            <a:r>
              <a:rPr b="1" lang="en">
                <a:solidFill>
                  <a:srgbClr val="5F6368"/>
                </a:solidFill>
                <a:latin typeface="Open Sans"/>
                <a:ea typeface="Open Sans"/>
                <a:cs typeface="Open Sans"/>
                <a:sym typeface="Open Sans"/>
              </a:rPr>
              <a:t>side menu </a:t>
            </a:r>
            <a:r>
              <a:rPr lang="en">
                <a:solidFill>
                  <a:srgbClr val="5F6368"/>
                </a:solidFill>
                <a:latin typeface="Open Sans"/>
                <a:ea typeface="Open Sans"/>
                <a:cs typeface="Open Sans"/>
                <a:sym typeface="Open Sans"/>
              </a:rPr>
              <a:t>so users have smooth user flow </a:t>
            </a:r>
            <a:r>
              <a:rPr lang="en">
                <a:solidFill>
                  <a:srgbClr val="5F6368"/>
                </a:solidFill>
                <a:latin typeface="Open Sans"/>
                <a:ea typeface="Open Sans"/>
                <a:cs typeface="Open Sans"/>
                <a:sym typeface="Open Sans"/>
              </a:rPr>
              <a:t>when they first land on the screen.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sp>
        <p:nvSpPr>
          <p:cNvPr id="344" name="Google Shape;344;p58"/>
          <p:cNvSpPr txBox="1"/>
          <p:nvPr/>
        </p:nvSpPr>
        <p:spPr>
          <a:xfrm>
            <a:off x="4008525" y="2393750"/>
            <a:ext cx="1239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345" name="Google Shape;345;p58"/>
          <p:cNvSpPr/>
          <p:nvPr/>
        </p:nvSpPr>
        <p:spPr>
          <a:xfrm>
            <a:off x="6774138" y="126830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58"/>
          <p:cNvCxnSpPr/>
          <p:nvPr/>
        </p:nvCxnSpPr>
        <p:spPr>
          <a:xfrm>
            <a:off x="5749763" y="28554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347" name="Google Shape;347;p58"/>
          <p:cNvSpPr txBox="1"/>
          <p:nvPr/>
        </p:nvSpPr>
        <p:spPr>
          <a:xfrm>
            <a:off x="345112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48" name="Google Shape;348;p58"/>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49" name="Google Shape;349;p58"/>
          <p:cNvSpPr txBox="1"/>
          <p:nvPr/>
        </p:nvSpPr>
        <p:spPr>
          <a:xfrm>
            <a:off x="7064125" y="2393750"/>
            <a:ext cx="1239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350" name="Google Shape;350;p58"/>
          <p:cNvPicPr preferRelativeResize="0"/>
          <p:nvPr/>
        </p:nvPicPr>
        <p:blipFill rotWithShape="1">
          <a:blip r:embed="rId3">
            <a:alphaModFix/>
          </a:blip>
          <a:srcRect b="0" l="0" r="0" t="0"/>
          <a:stretch/>
        </p:blipFill>
        <p:spPr>
          <a:xfrm>
            <a:off x="3536125" y="1268288"/>
            <a:ext cx="2107174" cy="3512223"/>
          </a:xfrm>
          <a:prstGeom prst="rect">
            <a:avLst/>
          </a:prstGeom>
          <a:noFill/>
          <a:ln>
            <a:noFill/>
          </a:ln>
        </p:spPr>
      </p:pic>
      <p:pic>
        <p:nvPicPr>
          <p:cNvPr id="351" name="Google Shape;351;p58"/>
          <p:cNvPicPr preferRelativeResize="0"/>
          <p:nvPr/>
        </p:nvPicPr>
        <p:blipFill>
          <a:blip r:embed="rId4">
            <a:alphaModFix/>
          </a:blip>
          <a:stretch>
            <a:fillRect/>
          </a:stretch>
        </p:blipFill>
        <p:spPr>
          <a:xfrm>
            <a:off x="6670038" y="1268300"/>
            <a:ext cx="2027175" cy="351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1"/>
          <p:cNvSpPr txBox="1"/>
          <p:nvPr/>
        </p:nvSpPr>
        <p:spPr>
          <a:xfrm>
            <a:off x="1165550" y="1225250"/>
            <a:ext cx="43515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HealthyEats is a large fast food chain located in the suburbs of a metropolitan area. HealthyEats strives to deliver healthy, budget friendly and vegan options. HealthyEats targets customers like commuters and workers who lack the time or ability to prepare meals at home. </a:t>
            </a:r>
            <a:endParaRPr b="1" sz="1200">
              <a:solidFill>
                <a:srgbClr val="1967D2"/>
              </a:solidFill>
              <a:latin typeface="Open Sans"/>
              <a:ea typeface="Open Sans"/>
              <a:cs typeface="Open Sans"/>
              <a:sym typeface="Open Sans"/>
            </a:endParaRPr>
          </a:p>
        </p:txBody>
      </p:sp>
      <p:sp>
        <p:nvSpPr>
          <p:cNvPr id="162" name="Google Shape;162;p4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3" name="Google Shape;163;p41"/>
          <p:cNvSpPr/>
          <p:nvPr/>
        </p:nvSpPr>
        <p:spPr>
          <a:xfrm>
            <a:off x="517675" y="12335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1"/>
          <p:cNvSpPr txBox="1"/>
          <p:nvPr/>
        </p:nvSpPr>
        <p:spPr>
          <a:xfrm>
            <a:off x="1231075" y="317298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June 2023 to August 2023</a:t>
            </a:r>
            <a:endParaRPr b="1" sz="1200">
              <a:solidFill>
                <a:srgbClr val="4285F4"/>
              </a:solidFill>
              <a:latin typeface="Open Sans"/>
              <a:ea typeface="Open Sans"/>
              <a:cs typeface="Open Sans"/>
              <a:sym typeface="Open Sans"/>
            </a:endParaRPr>
          </a:p>
        </p:txBody>
      </p:sp>
      <p:sp>
        <p:nvSpPr>
          <p:cNvPr id="165" name="Google Shape;165;p41"/>
          <p:cNvSpPr/>
          <p:nvPr/>
        </p:nvSpPr>
        <p:spPr>
          <a:xfrm>
            <a:off x="517675" y="317298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1"/>
          <p:cNvSpPr/>
          <p:nvPr/>
        </p:nvSpPr>
        <p:spPr>
          <a:xfrm>
            <a:off x="643388" y="3299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7" name="Google Shape;167;p41"/>
          <p:cNvSpPr/>
          <p:nvPr/>
        </p:nvSpPr>
        <p:spPr>
          <a:xfrm>
            <a:off x="610514" y="13815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8" name="Google Shape;168;p41"/>
          <p:cNvSpPr txBox="1"/>
          <p:nvPr/>
        </p:nvSpPr>
        <p:spPr>
          <a:xfrm>
            <a:off x="6301825" y="2412325"/>
            <a:ext cx="1811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Preview of selected polished designs.</a:t>
            </a:r>
            <a:endParaRPr sz="1200">
              <a:solidFill>
                <a:srgbClr val="5F6368"/>
              </a:solidFill>
              <a:latin typeface="Open Sans"/>
              <a:ea typeface="Open Sans"/>
              <a:cs typeface="Open Sans"/>
              <a:sym typeface="Open Sans"/>
            </a:endParaRPr>
          </a:p>
        </p:txBody>
      </p:sp>
      <p:pic>
        <p:nvPicPr>
          <p:cNvPr id="169" name="Google Shape;169;p41"/>
          <p:cNvPicPr preferRelativeResize="0"/>
          <p:nvPr/>
        </p:nvPicPr>
        <p:blipFill>
          <a:blip r:embed="rId3">
            <a:alphaModFix/>
          </a:blip>
          <a:stretch>
            <a:fillRect/>
          </a:stretch>
        </p:blipFill>
        <p:spPr>
          <a:xfrm>
            <a:off x="6000625" y="229800"/>
            <a:ext cx="2489000" cy="4618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57" name="Google Shape;357;p59"/>
          <p:cNvSpPr txBox="1"/>
          <p:nvPr/>
        </p:nvSpPr>
        <p:spPr>
          <a:xfrm>
            <a:off x="517675" y="1144125"/>
            <a:ext cx="2421300" cy="3309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The second usability study revealed frustration with no option for </a:t>
            </a:r>
            <a:r>
              <a:rPr lang="en">
                <a:solidFill>
                  <a:srgbClr val="5F6368"/>
                </a:solidFill>
                <a:latin typeface="Open Sans"/>
                <a:ea typeface="Open Sans"/>
                <a:cs typeface="Open Sans"/>
                <a:sym typeface="Open Sans"/>
              </a:rPr>
              <a:t>language</a:t>
            </a:r>
            <a:r>
              <a:rPr lang="en">
                <a:solidFill>
                  <a:srgbClr val="5F6368"/>
                </a:solidFill>
                <a:latin typeface="Open Sans"/>
                <a:ea typeface="Open Sans"/>
                <a:cs typeface="Open Sans"/>
                <a:sym typeface="Open Sans"/>
              </a:rPr>
              <a:t> change. To streamline this flow, I added a new page so users can select </a:t>
            </a:r>
            <a:r>
              <a:rPr lang="en">
                <a:solidFill>
                  <a:srgbClr val="5F6368"/>
                </a:solidFill>
                <a:latin typeface="Open Sans"/>
                <a:ea typeface="Open Sans"/>
                <a:cs typeface="Open Sans"/>
                <a:sym typeface="Open Sans"/>
              </a:rPr>
              <a:t>language according to their preference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sp>
        <p:nvSpPr>
          <p:cNvPr id="358" name="Google Shape;358;p59"/>
          <p:cNvSpPr txBox="1"/>
          <p:nvPr/>
        </p:nvSpPr>
        <p:spPr>
          <a:xfrm>
            <a:off x="345112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59" name="Google Shape;359;p59"/>
          <p:cNvSpPr txBox="1"/>
          <p:nvPr/>
        </p:nvSpPr>
        <p:spPr>
          <a:xfrm>
            <a:off x="6506700"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34A853"/>
              </a:solidFill>
              <a:latin typeface="Open Sans"/>
              <a:ea typeface="Open Sans"/>
              <a:cs typeface="Open Sans"/>
              <a:sym typeface="Open Sans"/>
            </a:endParaRPr>
          </a:p>
          <a:p>
            <a:pPr indent="0" lvl="0" marL="0" rtl="0" algn="l">
              <a:spcBef>
                <a:spcPts val="0"/>
              </a:spcBef>
              <a:spcAft>
                <a:spcPts val="0"/>
              </a:spcAft>
              <a:buNone/>
            </a:pPr>
            <a:r>
              <a:t/>
            </a:r>
            <a:endParaRPr>
              <a:solidFill>
                <a:srgbClr val="1967D2"/>
              </a:solidFill>
            </a:endParaRPr>
          </a:p>
        </p:txBody>
      </p:sp>
      <p:sp>
        <p:nvSpPr>
          <p:cNvPr id="360" name="Google Shape;360;p59"/>
          <p:cNvSpPr txBox="1"/>
          <p:nvPr/>
        </p:nvSpPr>
        <p:spPr>
          <a:xfrm>
            <a:off x="4008525" y="2393750"/>
            <a:ext cx="1239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361" name="Google Shape;361;p59"/>
          <p:cNvSpPr txBox="1"/>
          <p:nvPr/>
        </p:nvSpPr>
        <p:spPr>
          <a:xfrm>
            <a:off x="7064125" y="2393750"/>
            <a:ext cx="123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5F6368"/>
              </a:solidFill>
              <a:latin typeface="Open Sans"/>
              <a:ea typeface="Open Sans"/>
              <a:cs typeface="Open Sans"/>
              <a:sym typeface="Open Sans"/>
            </a:endParaRPr>
          </a:p>
        </p:txBody>
      </p:sp>
      <p:pic>
        <p:nvPicPr>
          <p:cNvPr id="362" name="Google Shape;362;p59"/>
          <p:cNvPicPr preferRelativeResize="0"/>
          <p:nvPr/>
        </p:nvPicPr>
        <p:blipFill>
          <a:blip r:embed="rId3">
            <a:alphaModFix/>
          </a:blip>
          <a:stretch>
            <a:fillRect/>
          </a:stretch>
        </p:blipFill>
        <p:spPr>
          <a:xfrm>
            <a:off x="5453400" y="216225"/>
            <a:ext cx="2421300" cy="45869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68" name="Google Shape;368;p60"/>
          <p:cNvSpPr/>
          <p:nvPr/>
        </p:nvSpPr>
        <p:spPr>
          <a:xfrm>
            <a:off x="531000" y="1391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0"/>
          <p:cNvSpPr/>
          <p:nvPr/>
        </p:nvSpPr>
        <p:spPr>
          <a:xfrm>
            <a:off x="2601788" y="1413675"/>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0"/>
          <p:cNvSpPr/>
          <p:nvPr/>
        </p:nvSpPr>
        <p:spPr>
          <a:xfrm>
            <a:off x="469795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0"/>
          <p:cNvSpPr/>
          <p:nvPr/>
        </p:nvSpPr>
        <p:spPr>
          <a:xfrm>
            <a:off x="6794100" y="1447850"/>
            <a:ext cx="1818900" cy="3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0"/>
          <p:cNvSpPr txBox="1"/>
          <p:nvPr/>
        </p:nvSpPr>
        <p:spPr>
          <a:xfrm>
            <a:off x="89025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3" name="Google Shape;373;p60"/>
          <p:cNvSpPr txBox="1"/>
          <p:nvPr/>
        </p:nvSpPr>
        <p:spPr>
          <a:xfrm>
            <a:off x="2953850" y="2723775"/>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4" name="Google Shape;374;p60"/>
          <p:cNvSpPr txBox="1"/>
          <p:nvPr/>
        </p:nvSpPr>
        <p:spPr>
          <a:xfrm>
            <a:off x="5057200" y="2701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75" name="Google Shape;375;p60"/>
          <p:cNvSpPr txBox="1"/>
          <p:nvPr/>
        </p:nvSpPr>
        <p:spPr>
          <a:xfrm>
            <a:off x="7160550" y="2757950"/>
            <a:ext cx="1100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376" name="Google Shape;376;p60"/>
          <p:cNvPicPr preferRelativeResize="0"/>
          <p:nvPr/>
        </p:nvPicPr>
        <p:blipFill>
          <a:blip r:embed="rId3">
            <a:alphaModFix/>
          </a:blip>
          <a:stretch>
            <a:fillRect/>
          </a:stretch>
        </p:blipFill>
        <p:spPr>
          <a:xfrm>
            <a:off x="517675" y="1096813"/>
            <a:ext cx="1964400" cy="3808049"/>
          </a:xfrm>
          <a:prstGeom prst="rect">
            <a:avLst/>
          </a:prstGeom>
          <a:noFill/>
          <a:ln>
            <a:noFill/>
          </a:ln>
        </p:spPr>
      </p:pic>
      <p:pic>
        <p:nvPicPr>
          <p:cNvPr id="377" name="Google Shape;377;p60"/>
          <p:cNvPicPr preferRelativeResize="0"/>
          <p:nvPr/>
        </p:nvPicPr>
        <p:blipFill>
          <a:blip r:embed="rId4">
            <a:alphaModFix/>
          </a:blip>
          <a:stretch>
            <a:fillRect/>
          </a:stretch>
        </p:blipFill>
        <p:spPr>
          <a:xfrm>
            <a:off x="2522301" y="1085750"/>
            <a:ext cx="2007162" cy="3830150"/>
          </a:xfrm>
          <a:prstGeom prst="rect">
            <a:avLst/>
          </a:prstGeom>
          <a:noFill/>
          <a:ln>
            <a:noFill/>
          </a:ln>
        </p:spPr>
      </p:pic>
      <p:pic>
        <p:nvPicPr>
          <p:cNvPr id="378" name="Google Shape;378;p60"/>
          <p:cNvPicPr preferRelativeResize="0"/>
          <p:nvPr/>
        </p:nvPicPr>
        <p:blipFill>
          <a:blip r:embed="rId5">
            <a:alphaModFix/>
          </a:blip>
          <a:stretch>
            <a:fillRect/>
          </a:stretch>
        </p:blipFill>
        <p:spPr>
          <a:xfrm>
            <a:off x="4658538" y="1086200"/>
            <a:ext cx="1912700" cy="3785575"/>
          </a:xfrm>
          <a:prstGeom prst="rect">
            <a:avLst/>
          </a:prstGeom>
          <a:noFill/>
          <a:ln>
            <a:noFill/>
          </a:ln>
        </p:spPr>
      </p:pic>
      <p:pic>
        <p:nvPicPr>
          <p:cNvPr id="379" name="Google Shape;379;p60"/>
          <p:cNvPicPr preferRelativeResize="0"/>
          <p:nvPr/>
        </p:nvPicPr>
        <p:blipFill>
          <a:blip r:embed="rId6">
            <a:alphaModFix/>
          </a:blip>
          <a:stretch>
            <a:fillRect/>
          </a:stretch>
        </p:blipFill>
        <p:spPr>
          <a:xfrm>
            <a:off x="6700300" y="1052350"/>
            <a:ext cx="2049825" cy="385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1"/>
          <p:cNvPicPr preferRelativeResize="0"/>
          <p:nvPr/>
        </p:nvPicPr>
        <p:blipFill>
          <a:blip r:embed="rId3">
            <a:alphaModFix/>
          </a:blip>
          <a:stretch>
            <a:fillRect/>
          </a:stretch>
        </p:blipFill>
        <p:spPr>
          <a:xfrm>
            <a:off x="0" y="718225"/>
            <a:ext cx="3133449" cy="3936424"/>
          </a:xfrm>
          <a:prstGeom prst="rect">
            <a:avLst/>
          </a:prstGeom>
          <a:noFill/>
          <a:ln>
            <a:noFill/>
          </a:ln>
        </p:spPr>
      </p:pic>
      <p:pic>
        <p:nvPicPr>
          <p:cNvPr id="385" name="Google Shape;385;p61"/>
          <p:cNvPicPr preferRelativeResize="0"/>
          <p:nvPr/>
        </p:nvPicPr>
        <p:blipFill>
          <a:blip r:embed="rId4">
            <a:alphaModFix/>
          </a:blip>
          <a:stretch>
            <a:fillRect/>
          </a:stretch>
        </p:blipFill>
        <p:spPr>
          <a:xfrm>
            <a:off x="2899925" y="826350"/>
            <a:ext cx="3247550" cy="3762650"/>
          </a:xfrm>
          <a:prstGeom prst="rect">
            <a:avLst/>
          </a:prstGeom>
          <a:noFill/>
          <a:ln>
            <a:noFill/>
          </a:ln>
        </p:spPr>
      </p:pic>
      <p:pic>
        <p:nvPicPr>
          <p:cNvPr id="386" name="Google Shape;386;p61"/>
          <p:cNvPicPr preferRelativeResize="0"/>
          <p:nvPr/>
        </p:nvPicPr>
        <p:blipFill>
          <a:blip r:embed="rId5">
            <a:alphaModFix/>
          </a:blip>
          <a:stretch>
            <a:fillRect/>
          </a:stretch>
        </p:blipFill>
        <p:spPr>
          <a:xfrm>
            <a:off x="5931250" y="1701775"/>
            <a:ext cx="3174127" cy="1969350"/>
          </a:xfrm>
          <a:prstGeom prst="rect">
            <a:avLst/>
          </a:prstGeom>
          <a:noFill/>
          <a:ln>
            <a:noFill/>
          </a:ln>
        </p:spPr>
      </p:pic>
      <p:sp>
        <p:nvSpPr>
          <p:cNvPr id="387" name="Google Shape;387;p61"/>
          <p:cNvSpPr txBox="1"/>
          <p:nvPr/>
        </p:nvSpPr>
        <p:spPr>
          <a:xfrm>
            <a:off x="162425" y="16412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UX Research Study Plan</a:t>
            </a:r>
            <a:endParaRPr sz="2400">
              <a:solidFill>
                <a:srgbClr val="5F6368"/>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62"/>
          <p:cNvPicPr preferRelativeResize="0"/>
          <p:nvPr/>
        </p:nvPicPr>
        <p:blipFill rotWithShape="1">
          <a:blip r:embed="rId3">
            <a:alphaModFix/>
          </a:blip>
          <a:srcRect b="11331" l="0" r="0" t="0"/>
          <a:stretch/>
        </p:blipFill>
        <p:spPr>
          <a:xfrm>
            <a:off x="152400" y="803174"/>
            <a:ext cx="8839200" cy="2826625"/>
          </a:xfrm>
          <a:prstGeom prst="rect">
            <a:avLst/>
          </a:prstGeom>
          <a:noFill/>
          <a:ln>
            <a:noFill/>
          </a:ln>
        </p:spPr>
      </p:pic>
      <p:sp>
        <p:nvSpPr>
          <p:cNvPr id="393" name="Google Shape;393;p62"/>
          <p:cNvSpPr txBox="1"/>
          <p:nvPr/>
        </p:nvSpPr>
        <p:spPr>
          <a:xfrm>
            <a:off x="206450" y="24907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a:t>
            </a:r>
            <a:endParaRPr sz="2400">
              <a:solidFill>
                <a:srgbClr val="5F6368"/>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3"/>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99" name="Google Shape;399;p63"/>
          <p:cNvSpPr txBox="1"/>
          <p:nvPr/>
        </p:nvSpPr>
        <p:spPr>
          <a:xfrm>
            <a:off x="532875" y="1793800"/>
            <a:ext cx="2224200" cy="3309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The final high-fidelity prototype presented cleaner user flows. It also met user needs for delivery option.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View the HealthyEats</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chemeClr val="hlink"/>
                </a:solidFill>
                <a:latin typeface="Open Sans"/>
                <a:ea typeface="Open Sans"/>
                <a:cs typeface="Open Sans"/>
                <a:sym typeface="Open Sans"/>
                <a:hlinkClick r:id="rId3"/>
              </a:rPr>
              <a:t>https://ury1.com/HighFidelity</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sp>
        <p:nvSpPr>
          <p:cNvPr id="400" name="Google Shape;400;p63"/>
          <p:cNvSpPr txBox="1"/>
          <p:nvPr/>
        </p:nvSpPr>
        <p:spPr>
          <a:xfrm>
            <a:off x="6011725" y="2110050"/>
            <a:ext cx="1332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pic>
        <p:nvPicPr>
          <p:cNvPr id="401" name="Google Shape;401;p63"/>
          <p:cNvPicPr preferRelativeResize="0"/>
          <p:nvPr/>
        </p:nvPicPr>
        <p:blipFill>
          <a:blip r:embed="rId4">
            <a:alphaModFix/>
          </a:blip>
          <a:stretch>
            <a:fillRect/>
          </a:stretch>
        </p:blipFill>
        <p:spPr>
          <a:xfrm>
            <a:off x="2965625" y="1561125"/>
            <a:ext cx="6178376" cy="1472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407" name="Google Shape;407;p64"/>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4"/>
          <p:cNvSpPr txBox="1"/>
          <p:nvPr/>
        </p:nvSpPr>
        <p:spPr>
          <a:xfrm>
            <a:off x="711325" y="1917800"/>
            <a:ext cx="2049000" cy="188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Provided access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to users who are vision impaired through adding images and by adding WCAG approved colors to the design.</a:t>
            </a:r>
            <a:endParaRPr sz="1200"/>
          </a:p>
        </p:txBody>
      </p:sp>
      <p:sp>
        <p:nvSpPr>
          <p:cNvPr id="409" name="Google Shape;409;p64"/>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4"/>
          <p:cNvSpPr txBox="1"/>
          <p:nvPr/>
        </p:nvSpPr>
        <p:spPr>
          <a:xfrm>
            <a:off x="3368925" y="1917800"/>
            <a:ext cx="20490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Used icons to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help make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navigation easier.</a:t>
            </a:r>
            <a:endParaRPr sz="1200"/>
          </a:p>
        </p:txBody>
      </p:sp>
      <p:sp>
        <p:nvSpPr>
          <p:cNvPr id="411" name="Google Shape;411;p64"/>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4"/>
          <p:cNvSpPr txBox="1"/>
          <p:nvPr/>
        </p:nvSpPr>
        <p:spPr>
          <a:xfrm>
            <a:off x="6026525" y="1917800"/>
            <a:ext cx="20490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Used microphone for the people with dyslexia so that they can search through voice control.</a:t>
            </a:r>
            <a:endParaRPr sz="1200"/>
          </a:p>
        </p:txBody>
      </p:sp>
      <p:sp>
        <p:nvSpPr>
          <p:cNvPr id="413" name="Google Shape;413;p64"/>
          <p:cNvSpPr/>
          <p:nvPr/>
        </p:nvSpPr>
        <p:spPr>
          <a:xfrm>
            <a:off x="14791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14" name="Google Shape;414;p64"/>
          <p:cNvSpPr/>
          <p:nvPr/>
        </p:nvSpPr>
        <p:spPr>
          <a:xfrm>
            <a:off x="41367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15" name="Google Shape;415;p64"/>
          <p:cNvSpPr/>
          <p:nvPr/>
        </p:nvSpPr>
        <p:spPr>
          <a:xfrm>
            <a:off x="67943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419" name="Shape 419"/>
        <p:cNvGrpSpPr/>
        <p:nvPr/>
      </p:nvGrpSpPr>
      <p:grpSpPr>
        <a:xfrm>
          <a:off x="0" y="0"/>
          <a:ext cx="0" cy="0"/>
          <a:chOff x="0" y="0"/>
          <a:chExt cx="0" cy="0"/>
        </a:xfrm>
      </p:grpSpPr>
      <p:sp>
        <p:nvSpPr>
          <p:cNvPr id="420" name="Google Shape;420;p65"/>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21" name="Google Shape;421;p65"/>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22" name="Google Shape;422;p65"/>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6"/>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28" name="Google Shape;428;p66"/>
          <p:cNvSpPr txBox="1"/>
          <p:nvPr/>
        </p:nvSpPr>
        <p:spPr>
          <a:xfrm>
            <a:off x="539600" y="2237975"/>
            <a:ext cx="3446100" cy="2355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The app makes users feel like HealthyEats really thinks about how to meet their needs.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One quote from peer feedback:</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i="1" lang="en" sz="1200">
                <a:solidFill>
                  <a:srgbClr val="5F6368"/>
                </a:solidFill>
                <a:latin typeface="Open Sans"/>
                <a:ea typeface="Open Sans"/>
                <a:cs typeface="Open Sans"/>
                <a:sym typeface="Open Sans"/>
              </a:rPr>
              <a:t>“The app made it so easy to order food I would definitely use this app as a go-to for a delicious, fast, and even healthy meal.”</a:t>
            </a:r>
            <a:endParaRPr sz="1200">
              <a:solidFill>
                <a:srgbClr val="5F6368"/>
              </a:solidFill>
              <a:latin typeface="Open Sans"/>
              <a:ea typeface="Open Sans"/>
              <a:cs typeface="Open Sans"/>
              <a:sym typeface="Open Sans"/>
            </a:endParaRPr>
          </a:p>
        </p:txBody>
      </p:sp>
      <p:sp>
        <p:nvSpPr>
          <p:cNvPr id="429" name="Google Shape;429;p66"/>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6"/>
          <p:cNvSpPr txBox="1"/>
          <p:nvPr/>
        </p:nvSpPr>
        <p:spPr>
          <a:xfrm>
            <a:off x="44958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While designing the HealthyEats, I learned that the first ideas for the app are only the beginning of the process. Usability studies and peer feedback influenced each iteration of the app’s designs.</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431" name="Google Shape;431;p66"/>
          <p:cNvSpPr/>
          <p:nvPr/>
        </p:nvSpPr>
        <p:spPr>
          <a:xfrm>
            <a:off x="44958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6"/>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433" name="Google Shape;433;p66"/>
          <p:cNvGrpSpPr/>
          <p:nvPr/>
        </p:nvGrpSpPr>
        <p:grpSpPr>
          <a:xfrm>
            <a:off x="4605678" y="1676963"/>
            <a:ext cx="293543" cy="227362"/>
            <a:chOff x="420350" y="238125"/>
            <a:chExt cx="6779275" cy="5238750"/>
          </a:xfrm>
        </p:grpSpPr>
        <p:sp>
          <p:nvSpPr>
            <p:cNvPr id="434" name="Google Shape;434;p66"/>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6"/>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6"/>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6"/>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7"/>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43" name="Google Shape;443;p67"/>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7"/>
          <p:cNvSpPr txBox="1"/>
          <p:nvPr/>
        </p:nvSpPr>
        <p:spPr>
          <a:xfrm>
            <a:off x="711325" y="1917800"/>
            <a:ext cx="2049000" cy="2134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Conduct another round of usability studies to validate whether the pain points users experienced have been effectively addressed.</a:t>
            </a:r>
            <a:endParaRPr sz="1200"/>
          </a:p>
        </p:txBody>
      </p:sp>
      <p:sp>
        <p:nvSpPr>
          <p:cNvPr id="445" name="Google Shape;445;p67"/>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7"/>
          <p:cNvSpPr txBox="1"/>
          <p:nvPr/>
        </p:nvSpPr>
        <p:spPr>
          <a:xfrm>
            <a:off x="3368925" y="1917800"/>
            <a:ext cx="2049000" cy="136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Conduct more user research to determine any new areas of need.</a:t>
            </a:r>
            <a:endParaRPr>
              <a:solidFill>
                <a:schemeClr val="dk1"/>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447" name="Google Shape;447;p67"/>
          <p:cNvSpPr txBox="1"/>
          <p:nvPr/>
        </p:nvSpPr>
        <p:spPr>
          <a:xfrm>
            <a:off x="6026525" y="1917800"/>
            <a:ext cx="204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200"/>
          </a:p>
        </p:txBody>
      </p:sp>
      <p:sp>
        <p:nvSpPr>
          <p:cNvPr id="448" name="Google Shape;448;p67"/>
          <p:cNvSpPr/>
          <p:nvPr/>
        </p:nvSpPr>
        <p:spPr>
          <a:xfrm>
            <a:off x="14791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49" name="Google Shape;449;p67"/>
          <p:cNvSpPr/>
          <p:nvPr/>
        </p:nvSpPr>
        <p:spPr>
          <a:xfrm>
            <a:off x="41367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55" name="Google Shape;455;p68"/>
          <p:cNvSpPr txBox="1"/>
          <p:nvPr/>
        </p:nvSpPr>
        <p:spPr>
          <a:xfrm>
            <a:off x="3064600" y="-1016100"/>
            <a:ext cx="65094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56" name="Google Shape;456;p68"/>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8"/>
          <p:cNvSpPr txBox="1"/>
          <p:nvPr/>
        </p:nvSpPr>
        <p:spPr>
          <a:xfrm>
            <a:off x="919075" y="2461800"/>
            <a:ext cx="7136100" cy="22812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Thank you for your time reviewing my work on the HealthyEats app! If you’d like to</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see more or get in touch, my contact information is provided below.</a:t>
            </a:r>
            <a:endParaRPr>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Email: </a:t>
            </a:r>
            <a:r>
              <a:rPr lang="en" u="sng">
                <a:solidFill>
                  <a:schemeClr val="hlink"/>
                </a:solidFill>
                <a:latin typeface="Open Sans"/>
                <a:ea typeface="Open Sans"/>
                <a:cs typeface="Open Sans"/>
                <a:sym typeface="Open Sans"/>
                <a:hlinkClick r:id="rId3"/>
              </a:rPr>
              <a:t>n.komal@iitg.ac.in</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LinkedIn: </a:t>
            </a:r>
            <a:r>
              <a:rPr lang="en" u="sng">
                <a:solidFill>
                  <a:schemeClr val="accent1"/>
                </a:solidFill>
                <a:latin typeface="Open Sans"/>
                <a:ea typeface="Open Sans"/>
                <a:cs typeface="Open Sans"/>
                <a:sym typeface="Open Sans"/>
              </a:rPr>
              <a:t>https://www.linkedin.com/in/komalnirania</a:t>
            </a:r>
            <a:r>
              <a:rPr lang="en">
                <a:solidFill>
                  <a:srgbClr val="0000FF"/>
                </a:solidFill>
                <a:latin typeface="Open Sans"/>
                <a:ea typeface="Open Sans"/>
                <a:cs typeface="Open Sans"/>
                <a:sym typeface="Open Sans"/>
              </a:rPr>
              <a:t> </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u="sng">
              <a:solidFill>
                <a:schemeClr val="accent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458" name="Google Shape;458;p68"/>
          <p:cNvSpPr/>
          <p:nvPr/>
        </p:nvSpPr>
        <p:spPr>
          <a:xfrm>
            <a:off x="4230475" y="1602212"/>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8"/>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2"/>
          <p:cNvSpPr txBox="1"/>
          <p:nvPr/>
        </p:nvSpPr>
        <p:spPr>
          <a:xfrm>
            <a:off x="517675" y="2237975"/>
            <a:ext cx="34461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Busy workers and commuters lack the time necessary to prepare a meal.</a:t>
            </a:r>
            <a:endParaRPr b="1" sz="1200">
              <a:solidFill>
                <a:srgbClr val="4285F4"/>
              </a:solidFill>
              <a:latin typeface="Open Sans"/>
              <a:ea typeface="Open Sans"/>
              <a:cs typeface="Open Sans"/>
              <a:sym typeface="Open Sans"/>
            </a:endParaRPr>
          </a:p>
        </p:txBody>
      </p:sp>
      <p:sp>
        <p:nvSpPr>
          <p:cNvPr id="175" name="Google Shape;175;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6" name="Google Shape;176;p42"/>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2"/>
          <p:cNvSpPr txBox="1"/>
          <p:nvPr/>
        </p:nvSpPr>
        <p:spPr>
          <a:xfrm>
            <a:off x="4572000" y="2237975"/>
            <a:ext cx="3446100" cy="1523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Design an app for HealthyEats that allows users to easily order fresh, healthy and budget friendly dishes.</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78" name="Google Shape;178;p42"/>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2"/>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0" name="Google Shape;180;p42"/>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3"/>
          <p:cNvSpPr txBox="1"/>
          <p:nvPr/>
        </p:nvSpPr>
        <p:spPr>
          <a:xfrm>
            <a:off x="517675"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UX designer designing an app for HealthyEats from conception to delivery.</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86" name="Google Shape;186;p43"/>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7" name="Google Shape;187;p43"/>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3"/>
          <p:cNvSpPr txBox="1"/>
          <p:nvPr/>
        </p:nvSpPr>
        <p:spPr>
          <a:xfrm>
            <a:off x="4572000"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Responsibilities</a:t>
            </a:r>
            <a:r>
              <a:rPr lang="en">
                <a:solidFill>
                  <a:srgbClr val="1967D2"/>
                </a:solidFill>
                <a:latin typeface="Open Sans SemiBold"/>
                <a:ea typeface="Open Sans SemiBold"/>
                <a:cs typeface="Open Sans SemiBold"/>
                <a:sym typeface="Open Sans SemiBold"/>
              </a:rPr>
              <a:t>: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Conducting interviews, paper and digital wireframing, low and high-fidelity prototyping, conducting usability studies, accounting for accessibility, and iterating on designs.</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89" name="Google Shape;189;p43"/>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3"/>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91" name="Google Shape;191;p43"/>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95" name="Shape 195"/>
        <p:cNvGrpSpPr/>
        <p:nvPr/>
      </p:nvGrpSpPr>
      <p:grpSpPr>
        <a:xfrm>
          <a:off x="0" y="0"/>
          <a:ext cx="0" cy="0"/>
          <a:chOff x="0" y="0"/>
          <a:chExt cx="0" cy="0"/>
        </a:xfrm>
      </p:grpSpPr>
      <p:sp>
        <p:nvSpPr>
          <p:cNvPr id="196" name="Google Shape;196;p44"/>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7" name="Google Shape;197;p44"/>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8" name="Google Shape;198;p44"/>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5"/>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a:t>
            </a:r>
            <a:r>
              <a:rPr lang="en" sz="2400">
                <a:solidFill>
                  <a:srgbClr val="5F6368"/>
                </a:solidFill>
                <a:latin typeface="Open Sans"/>
                <a:ea typeface="Open Sans"/>
                <a:cs typeface="Open Sans"/>
                <a:sym typeface="Open Sans"/>
              </a:rPr>
              <a:t>esearch: summary</a:t>
            </a:r>
            <a:endParaRPr sz="2400">
              <a:solidFill>
                <a:srgbClr val="5F6368"/>
              </a:solidFill>
              <a:latin typeface="Open Sans"/>
              <a:ea typeface="Open Sans"/>
              <a:cs typeface="Open Sans"/>
              <a:sym typeface="Open Sans"/>
            </a:endParaRPr>
          </a:p>
        </p:txBody>
      </p:sp>
      <p:sp>
        <p:nvSpPr>
          <p:cNvPr id="205" name="Google Shape;205;p45"/>
          <p:cNvSpPr txBox="1"/>
          <p:nvPr/>
        </p:nvSpPr>
        <p:spPr>
          <a:xfrm>
            <a:off x="919075" y="2461800"/>
            <a:ext cx="7136100" cy="23088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I conducted interviews and created empathy maps to understand the users I’m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designing for and their needs. A primary user group identified through research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was working adults and college students who don’t have time to cook meals. </a:t>
            </a:r>
            <a:endParaRPr sz="1200">
              <a:solidFill>
                <a:srgbClr val="5F6368"/>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This user group confirmed initial assumptions about HealthyEats customers, but research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also revealed that time was not the only factor limiting users from cooking at home.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Other user problems included obligations, interests, or challenges that make it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difficult to get groceries for cooking or go to restaurants in-person. </a:t>
            </a:r>
            <a:endParaRPr sz="1200">
              <a:solidFill>
                <a:srgbClr val="5F6368"/>
              </a:solidFill>
              <a:latin typeface="Open Sans"/>
              <a:ea typeface="Open Sans"/>
              <a:cs typeface="Open Sans"/>
              <a:sym typeface="Open Sans"/>
            </a:endParaRPr>
          </a:p>
        </p:txBody>
      </p:sp>
      <p:sp>
        <p:nvSpPr>
          <p:cNvPr id="206" name="Google Shape;206;p45"/>
          <p:cNvSpPr/>
          <p:nvPr/>
        </p:nvSpPr>
        <p:spPr>
          <a:xfrm>
            <a:off x="4230475" y="16022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5"/>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3" name="Google Shape;213;p46"/>
          <p:cNvSpPr txBox="1"/>
          <p:nvPr/>
        </p:nvSpPr>
        <p:spPr>
          <a:xfrm>
            <a:off x="44146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Time</a:t>
            </a:r>
            <a:endParaRPr>
              <a:solidFill>
                <a:srgbClr val="4285F4"/>
              </a:solidFill>
              <a:latin typeface="Open Sans SemiBold"/>
              <a:ea typeface="Open Sans SemiBold"/>
              <a:cs typeface="Open Sans SemiBold"/>
              <a:sym typeface="Open Sans SemiBold"/>
            </a:endParaRPr>
          </a:p>
        </p:txBody>
      </p:sp>
      <p:sp>
        <p:nvSpPr>
          <p:cNvPr id="214" name="Google Shape;214;p46"/>
          <p:cNvSpPr txBox="1"/>
          <p:nvPr/>
        </p:nvSpPr>
        <p:spPr>
          <a:xfrm>
            <a:off x="441475" y="2522475"/>
            <a:ext cx="1872600" cy="1143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Working adults are too busy to spend time on meal preparation.</a:t>
            </a:r>
            <a:endParaRPr sz="1200"/>
          </a:p>
        </p:txBody>
      </p:sp>
      <p:sp>
        <p:nvSpPr>
          <p:cNvPr id="215" name="Google Shape;215;p46"/>
          <p:cNvSpPr txBox="1"/>
          <p:nvPr/>
        </p:nvSpPr>
        <p:spPr>
          <a:xfrm>
            <a:off x="258271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Accessibility</a:t>
            </a:r>
            <a:endParaRPr>
              <a:solidFill>
                <a:srgbClr val="4285F4"/>
              </a:solidFill>
              <a:latin typeface="Open Sans SemiBold"/>
              <a:ea typeface="Open Sans SemiBold"/>
              <a:cs typeface="Open Sans SemiBold"/>
              <a:sym typeface="Open Sans SemiBold"/>
            </a:endParaRPr>
          </a:p>
        </p:txBody>
      </p:sp>
      <p:sp>
        <p:nvSpPr>
          <p:cNvPr id="216" name="Google Shape;216;p46"/>
          <p:cNvSpPr txBox="1"/>
          <p:nvPr/>
        </p:nvSpPr>
        <p:spPr>
          <a:xfrm>
            <a:off x="2582725" y="2522475"/>
            <a:ext cx="1872600" cy="1608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Platforms for ordering food are not equipped with assistive technologies</a:t>
            </a:r>
            <a:endParaRPr>
              <a:solidFill>
                <a:schemeClr val="dk1"/>
              </a:solidFill>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217" name="Google Shape;217;p46"/>
          <p:cNvSpPr txBox="1"/>
          <p:nvPr/>
        </p:nvSpPr>
        <p:spPr>
          <a:xfrm>
            <a:off x="472396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IA</a:t>
            </a:r>
            <a:endParaRPr>
              <a:solidFill>
                <a:srgbClr val="4285F4"/>
              </a:solidFill>
              <a:latin typeface="Open Sans SemiBold"/>
              <a:ea typeface="Open Sans SemiBold"/>
              <a:cs typeface="Open Sans SemiBold"/>
              <a:sym typeface="Open Sans SemiBold"/>
            </a:endParaRPr>
          </a:p>
        </p:txBody>
      </p:sp>
      <p:sp>
        <p:nvSpPr>
          <p:cNvPr id="218" name="Google Shape;218;p46"/>
          <p:cNvSpPr txBox="1"/>
          <p:nvPr/>
        </p:nvSpPr>
        <p:spPr>
          <a:xfrm>
            <a:off x="4723969" y="2522475"/>
            <a:ext cx="1872600" cy="1143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Text-heavy menus in apps are often difficult to read and order from</a:t>
            </a:r>
            <a:endParaRPr sz="1200"/>
          </a:p>
        </p:txBody>
      </p:sp>
      <p:sp>
        <p:nvSpPr>
          <p:cNvPr id="219" name="Google Shape;219;p46"/>
          <p:cNvSpPr txBox="1"/>
          <p:nvPr/>
        </p:nvSpPr>
        <p:spPr>
          <a:xfrm>
            <a:off x="686521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Money</a:t>
            </a:r>
            <a:endParaRPr>
              <a:solidFill>
                <a:srgbClr val="4285F4"/>
              </a:solidFill>
              <a:latin typeface="Open Sans SemiBold"/>
              <a:ea typeface="Open Sans SemiBold"/>
              <a:cs typeface="Open Sans SemiBold"/>
              <a:sym typeface="Open Sans SemiBold"/>
            </a:endParaRPr>
          </a:p>
        </p:txBody>
      </p:sp>
      <p:sp>
        <p:nvSpPr>
          <p:cNvPr id="220" name="Google Shape;220;p46"/>
          <p:cNvSpPr txBox="1"/>
          <p:nvPr/>
        </p:nvSpPr>
        <p:spPr>
          <a:xfrm>
            <a:off x="6865219" y="2522475"/>
            <a:ext cx="1872600" cy="1006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College students have limited access to budget friendly and healthy meals.</a:t>
            </a:r>
            <a:endParaRPr sz="1200"/>
          </a:p>
        </p:txBody>
      </p:sp>
      <p:sp>
        <p:nvSpPr>
          <p:cNvPr id="221" name="Google Shape;221;p46"/>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3" name="Google Shape;223;p46"/>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4" name="Google Shape;224;p46"/>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Rory</a:t>
            </a:r>
            <a:endParaRPr b="1" sz="2400">
              <a:solidFill>
                <a:srgbClr val="5F6368"/>
              </a:solidFill>
              <a:latin typeface="Open Sans"/>
              <a:ea typeface="Open Sans"/>
              <a:cs typeface="Open Sans"/>
              <a:sym typeface="Open Sans"/>
            </a:endParaRPr>
          </a:p>
        </p:txBody>
      </p:sp>
      <p:pic>
        <p:nvPicPr>
          <p:cNvPr id="230" name="Google Shape;230;p47"/>
          <p:cNvPicPr preferRelativeResize="0"/>
          <p:nvPr/>
        </p:nvPicPr>
        <p:blipFill>
          <a:blip r:embed="rId3">
            <a:alphaModFix/>
          </a:blip>
          <a:stretch>
            <a:fillRect/>
          </a:stretch>
        </p:blipFill>
        <p:spPr>
          <a:xfrm>
            <a:off x="3703201" y="1083375"/>
            <a:ext cx="5265248" cy="2976750"/>
          </a:xfrm>
          <a:prstGeom prst="rect">
            <a:avLst/>
          </a:prstGeom>
          <a:noFill/>
          <a:ln>
            <a:noFill/>
          </a:ln>
        </p:spPr>
      </p:pic>
      <p:sp>
        <p:nvSpPr>
          <p:cNvPr id="231" name="Google Shape;231;p47"/>
          <p:cNvSpPr txBox="1"/>
          <p:nvPr/>
        </p:nvSpPr>
        <p:spPr>
          <a:xfrm>
            <a:off x="309150" y="1257350"/>
            <a:ext cx="29346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Rory is a teacher, conscious about her health and have dyslexia who needs healthy food options and screen reader technology or bigger font size because of limited healthy food options and her difficulty to read small texts.</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pic>
        <p:nvPicPr>
          <p:cNvPr id="232" name="Google Shape;232;p47"/>
          <p:cNvPicPr preferRelativeResize="0"/>
          <p:nvPr/>
        </p:nvPicPr>
        <p:blipFill>
          <a:blip r:embed="rId4">
            <a:alphaModFix/>
          </a:blip>
          <a:stretch>
            <a:fillRect/>
          </a:stretch>
        </p:blipFill>
        <p:spPr>
          <a:xfrm>
            <a:off x="3452175" y="1083375"/>
            <a:ext cx="5562601" cy="2976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8"/>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William</a:t>
            </a:r>
            <a:endParaRPr b="1" sz="2400">
              <a:solidFill>
                <a:srgbClr val="5F6368"/>
              </a:solidFill>
              <a:latin typeface="Open Sans"/>
              <a:ea typeface="Open Sans"/>
              <a:cs typeface="Open Sans"/>
              <a:sym typeface="Open Sans"/>
            </a:endParaRPr>
          </a:p>
        </p:txBody>
      </p:sp>
      <p:pic>
        <p:nvPicPr>
          <p:cNvPr id="238" name="Google Shape;238;p48"/>
          <p:cNvPicPr preferRelativeResize="0"/>
          <p:nvPr/>
        </p:nvPicPr>
        <p:blipFill>
          <a:blip r:embed="rId3">
            <a:alphaModFix/>
          </a:blip>
          <a:stretch>
            <a:fillRect/>
          </a:stretch>
        </p:blipFill>
        <p:spPr>
          <a:xfrm>
            <a:off x="3703201" y="1083375"/>
            <a:ext cx="5265248" cy="2976750"/>
          </a:xfrm>
          <a:prstGeom prst="rect">
            <a:avLst/>
          </a:prstGeom>
          <a:noFill/>
          <a:ln>
            <a:noFill/>
          </a:ln>
        </p:spPr>
      </p:pic>
      <p:sp>
        <p:nvSpPr>
          <p:cNvPr id="239" name="Google Shape;239;p48"/>
          <p:cNvSpPr txBox="1"/>
          <p:nvPr/>
        </p:nvSpPr>
        <p:spPr>
          <a:xfrm>
            <a:off x="285975" y="1206075"/>
            <a:ext cx="28650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William is a busy father, immigrant, and vegan who needs vegan food option that he can order through app because he can read english well but sometimes face difficulties at restaurants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p>
        </p:txBody>
      </p:sp>
      <p:pic>
        <p:nvPicPr>
          <p:cNvPr id="240" name="Google Shape;240;p48"/>
          <p:cNvPicPr preferRelativeResize="0"/>
          <p:nvPr/>
        </p:nvPicPr>
        <p:blipFill>
          <a:blip r:embed="rId4">
            <a:alphaModFix/>
          </a:blip>
          <a:stretch>
            <a:fillRect/>
          </a:stretch>
        </p:blipFill>
        <p:spPr>
          <a:xfrm>
            <a:off x="3398100" y="1083375"/>
            <a:ext cx="5570348" cy="30570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